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xls" ContentType="application/vnd.ms-exce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84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5" r:id="rId17"/>
    <p:sldId id="270" r:id="rId18"/>
    <p:sldId id="285" r:id="rId19"/>
    <p:sldId id="286" r:id="rId20"/>
    <p:sldId id="287" r:id="rId21"/>
    <p:sldId id="271" r:id="rId22"/>
    <p:sldId id="276" r:id="rId23"/>
    <p:sldId id="277" r:id="rId24"/>
    <p:sldId id="278" r:id="rId25"/>
    <p:sldId id="272" r:id="rId26"/>
    <p:sldId id="295" r:id="rId27"/>
    <p:sldId id="296" r:id="rId28"/>
    <p:sldId id="297" r:id="rId29"/>
    <p:sldId id="298" r:id="rId30"/>
    <p:sldId id="273" r:id="rId31"/>
    <p:sldId id="279" r:id="rId32"/>
    <p:sldId id="280" r:id="rId33"/>
    <p:sldId id="290" r:id="rId34"/>
    <p:sldId id="281" r:id="rId35"/>
    <p:sldId id="274" r:id="rId36"/>
    <p:sldId id="288" r:id="rId37"/>
    <p:sldId id="289" r:id="rId38"/>
    <p:sldId id="291" r:id="rId39"/>
    <p:sldId id="292" r:id="rId40"/>
    <p:sldId id="293" r:id="rId41"/>
    <p:sldId id="294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4" autoAdjust="0"/>
    <p:restoredTop sz="86043" autoAdjust="0"/>
  </p:normalViewPr>
  <p:slideViewPr>
    <p:cSldViewPr snapToGrid="0" snapToObjects="1">
      <p:cViewPr varScale="1">
        <p:scale>
          <a:sx n="82" d="100"/>
          <a:sy n="82" d="100"/>
        </p:scale>
        <p:origin x="-172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35D0B-C410-0D41-94C8-7AF0B4B8B28A}" type="datetimeFigureOut">
              <a:rPr lang="en-US" smtClean="0"/>
              <a:t>7/24/14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FE7C1-A2D6-894A-9F7F-299C7A7FE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11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Worth mentioning some things </a:t>
            </a:r>
            <a:r>
              <a:rPr lang="en-US" smtClean="0"/>
              <a:t>about scale here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FE7C1-A2D6-894A-9F7F-299C7A7FE3F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195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1A9-025C-144B-9F17-EF38565D0DD8}" type="datetimeFigureOut">
              <a:rPr lang="en-US" smtClean="0"/>
              <a:t>7/24/14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1A9-025C-144B-9F17-EF38565D0DD8}" type="datetimeFigureOut">
              <a:rPr lang="en-US" smtClean="0"/>
              <a:t>7/24/14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B006-4241-6D4A-83E3-5A52CB46A1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1A9-025C-144B-9F17-EF38565D0DD8}" type="datetimeFigureOut">
              <a:rPr lang="en-US" smtClean="0"/>
              <a:t>7/24/14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B006-4241-6D4A-83E3-5A52CB46A1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1A9-025C-144B-9F17-EF38565D0DD8}" type="datetimeFigureOut">
              <a:rPr lang="en-US" smtClean="0"/>
              <a:t>7/24/14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AAB006-4241-6D4A-83E3-5A52CB46A1E0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1A9-025C-144B-9F17-EF38565D0DD8}" type="datetimeFigureOut">
              <a:rPr lang="en-US" smtClean="0"/>
              <a:t>7/24/14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AAB006-4241-6D4A-83E3-5A52CB46A1E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1A9-025C-144B-9F17-EF38565D0DD8}" type="datetimeFigureOut">
              <a:rPr lang="en-US" smtClean="0"/>
              <a:t>7/24/14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AAB006-4241-6D4A-83E3-5A52CB46A1E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1A9-025C-144B-9F17-EF38565D0DD8}" type="datetimeFigureOut">
              <a:rPr lang="en-US" smtClean="0"/>
              <a:t>7/24/14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AAB006-4241-6D4A-83E3-5A52CB46A1E0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1A9-025C-144B-9F17-EF38565D0DD8}" type="datetimeFigureOut">
              <a:rPr lang="en-US" smtClean="0"/>
              <a:t>7/24/14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AAB006-4241-6D4A-83E3-5A52CB46A1E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1A9-025C-144B-9F17-EF38565D0DD8}" type="datetimeFigureOut">
              <a:rPr lang="en-US" smtClean="0"/>
              <a:t>7/24/14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AAB006-4241-6D4A-83E3-5A52CB46A1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1A9-025C-144B-9F17-EF38565D0DD8}" type="datetimeFigureOut">
              <a:rPr lang="en-US" smtClean="0"/>
              <a:t>7/24/14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AAB006-4241-6D4A-83E3-5A52CB46A1E0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A51A9-025C-144B-9F17-EF38565D0DD8}" type="datetimeFigureOut">
              <a:rPr lang="en-US" smtClean="0"/>
              <a:t>7/24/14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AAB006-4241-6D4A-83E3-5A52CB46A1E0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010921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192532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F00A51A9-025C-144B-9F17-EF38565D0DD8}" type="datetimeFigureOut">
              <a:rPr lang="en-US" smtClean="0"/>
              <a:t>7/24/14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2DAAB006-4241-6D4A-83E3-5A52CB46A1E0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8" Type="http://schemas.openxmlformats.org/officeDocument/2006/relationships/image" Target="../media/image26.emf"/><Relationship Id="rId9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6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jpg"/><Relationship Id="rId3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_Worksheet1.xls"/><Relationship Id="rId4" Type="http://schemas.openxmlformats.org/officeDocument/2006/relationships/image" Target="../media/image6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3.jp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3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14064" y="5683345"/>
            <a:ext cx="6992470" cy="94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None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9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7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5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Chris </a:t>
            </a:r>
            <a:r>
              <a:rPr lang="en-US" sz="1600" dirty="0" err="1" smtClean="0"/>
              <a:t>Natoli</a:t>
            </a:r>
            <a:r>
              <a:rPr lang="en-US" sz="1600" dirty="0" smtClean="0"/>
              <a:t>, Cody Buntain, and </a:t>
            </a:r>
            <a:r>
              <a:rPr lang="en-US" sz="1600" dirty="0" err="1" smtClean="0"/>
              <a:t>Miroslav</a:t>
            </a:r>
            <a:r>
              <a:rPr lang="en-US" sz="1600" dirty="0" smtClean="0"/>
              <a:t> </a:t>
            </a:r>
            <a:r>
              <a:rPr lang="en-US" sz="1600" dirty="0" err="1" smtClean="0"/>
              <a:t>Ž</a:t>
            </a:r>
            <a:r>
              <a:rPr lang="en-US" sz="1600" dirty="0" err="1" smtClean="0"/>
              <a:t>ivkovi</a:t>
            </a:r>
            <a:r>
              <a:rPr lang="en-US" sz="1600" dirty="0" err="1" smtClean="0"/>
              <a:t>ć</a:t>
            </a:r>
            <a:endParaRPr lang="en-US" sz="1600" dirty="0" smtClean="0"/>
          </a:p>
          <a:p>
            <a:r>
              <a:rPr lang="en-US" sz="1600" dirty="0" smtClean="0"/>
              <a:t>OSDC PIRE Fellowship 2014</a:t>
            </a:r>
          </a:p>
        </p:txBody>
      </p:sp>
      <p:pic>
        <p:nvPicPr>
          <p:cNvPr id="5" name="Picture 4" descr="metamorp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79" y="328706"/>
            <a:ext cx="3233083" cy="3003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4064" y="1373465"/>
            <a:ext cx="7543800" cy="2152650"/>
          </a:xfrm>
        </p:spPr>
        <p:txBody>
          <a:bodyPr/>
          <a:lstStyle/>
          <a:p>
            <a:r>
              <a:rPr lang="en-US" sz="5400" dirty="0" smtClean="0"/>
              <a:t>Data’s </a:t>
            </a:r>
            <a:br>
              <a:rPr lang="en-US" sz="5400" dirty="0" smtClean="0"/>
            </a:br>
            <a:r>
              <a:rPr lang="en-US" sz="5400" dirty="0" smtClean="0"/>
              <a:t>Metamorphosis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0441" y="3720348"/>
            <a:ext cx="6741459" cy="685800"/>
          </a:xfrm>
        </p:spPr>
        <p:txBody>
          <a:bodyPr anchor="ctr">
            <a:noAutofit/>
          </a:bodyPr>
          <a:lstStyle/>
          <a:p>
            <a:r>
              <a:rPr lang="en-US" sz="2400" dirty="0" smtClean="0"/>
              <a:t>Algorithms for detecting change points in data</a:t>
            </a:r>
            <a:endParaRPr lang="en-US" sz="24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BDA3-2431-034A-889E-40BE3D2BF27A}" type="datetime1">
              <a:rPr lang="en-US" smtClean="0"/>
              <a:t>7/24/14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59519" y="3585879"/>
            <a:ext cx="4152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{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93798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Versus Outlier Detection</a:t>
            </a:r>
            <a:endParaRPr lang="en-US" dirty="0"/>
          </a:p>
        </p:txBody>
      </p:sp>
      <p:pic>
        <p:nvPicPr>
          <p:cNvPr id="7" name="Content Placeholder 6" descr="change.pn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230" b="-45230"/>
          <a:stretch>
            <a:fillRect/>
          </a:stretch>
        </p:blipFill>
        <p:spPr>
          <a:xfrm>
            <a:off x="685800" y="2034906"/>
            <a:ext cx="3919530" cy="4105814"/>
          </a:xfrm>
        </p:spPr>
      </p:pic>
      <p:pic>
        <p:nvPicPr>
          <p:cNvPr id="8" name="Content Placeholder 7" descr="outlier.png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900" b="-19900"/>
          <a:stretch>
            <a:fillRect/>
          </a:stretch>
        </p:blipFill>
        <p:spPr>
          <a:xfrm>
            <a:off x="5029200" y="2370138"/>
            <a:ext cx="3273425" cy="3432175"/>
          </a:xfrm>
        </p:spPr>
      </p:pic>
      <p:sp>
        <p:nvSpPr>
          <p:cNvPr id="9" name="Text Placeholder 4"/>
          <p:cNvSpPr txBox="1">
            <a:spLocks/>
          </p:cNvSpPr>
          <p:nvPr/>
        </p:nvSpPr>
        <p:spPr>
          <a:xfrm>
            <a:off x="685800" y="2305071"/>
            <a:ext cx="391953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8288" indent="0" algn="ctr">
              <a:buNone/>
            </a:pPr>
            <a:r>
              <a:rPr lang="en-US" sz="2000" dirty="0" smtClean="0"/>
              <a:t>Change Point</a:t>
            </a:r>
            <a:endParaRPr lang="en-US" sz="2000" dirty="0"/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5029200" y="2091711"/>
            <a:ext cx="3273514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8288" indent="0" algn="ctr">
              <a:buNone/>
            </a:pPr>
            <a:r>
              <a:rPr lang="en-US" sz="2000" dirty="0" smtClean="0"/>
              <a:t>Outliers</a:t>
            </a:r>
            <a:endParaRPr lang="en-US" sz="2000" dirty="0"/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612235" y="5774960"/>
            <a:ext cx="391953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8288" indent="0" algn="ctr">
              <a:buNone/>
            </a:pPr>
            <a:r>
              <a:rPr lang="en-US" sz="4400" dirty="0" smtClean="0"/>
              <a:t>Duration!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67835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How do you find change points?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15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Specifically focused on multi-dimensional methods</a:t>
            </a:r>
          </a:p>
          <a:p>
            <a:r>
              <a:rPr lang="en-US" dirty="0" smtClean="0"/>
              <a:t>Offline Approaches</a:t>
            </a:r>
          </a:p>
          <a:p>
            <a:pPr lvl="1"/>
            <a:r>
              <a:rPr lang="en-US" dirty="0" smtClean="0"/>
              <a:t>Likelihood-ratio tests</a:t>
            </a:r>
          </a:p>
          <a:p>
            <a:pPr lvl="1"/>
            <a:r>
              <a:rPr lang="en-US" dirty="0" smtClean="0"/>
              <a:t>Cumulative sum of squares</a:t>
            </a:r>
          </a:p>
          <a:p>
            <a:r>
              <a:rPr lang="en-US" dirty="0" smtClean="0"/>
              <a:t>Online Approaches</a:t>
            </a:r>
          </a:p>
          <a:p>
            <a:pPr lvl="1"/>
            <a:r>
              <a:rPr lang="en-US" dirty="0" smtClean="0"/>
              <a:t>Support vector machines</a:t>
            </a:r>
          </a:p>
          <a:p>
            <a:pPr lvl="1"/>
            <a:r>
              <a:rPr lang="en-US" dirty="0" smtClean="0"/>
              <a:t>Density ratios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010921"/>
            <a:ext cx="8121706" cy="914400"/>
          </a:xfrm>
        </p:spPr>
        <p:txBody>
          <a:bodyPr/>
          <a:lstStyle/>
          <a:p>
            <a:r>
              <a:rPr lang="en-US" dirty="0" smtClean="0"/>
              <a:t>Many algorithmic methods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36449" y="3520843"/>
            <a:ext cx="2004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Parametric, </a:t>
            </a:r>
          </a:p>
          <a:p>
            <a:r>
              <a:rPr lang="en-US" dirty="0" smtClean="0"/>
              <a:t>Covariance-based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98045" y="3454352"/>
            <a:ext cx="338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}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6164604" y="4711424"/>
            <a:ext cx="182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Non-parametric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26200" y="4517932"/>
            <a:ext cx="338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}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6575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latex-image-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2912" b="-172912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010921"/>
            <a:ext cx="8121706" cy="914400"/>
          </a:xfrm>
        </p:spPr>
        <p:txBody>
          <a:bodyPr/>
          <a:lstStyle/>
          <a:p>
            <a:r>
              <a:rPr lang="en-US" dirty="0" smtClean="0"/>
              <a:t>Likelihood-Ratio Test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286000" y="4768273"/>
            <a:ext cx="6096000" cy="118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 assume the data follows a </a:t>
            </a:r>
            <a:r>
              <a:rPr lang="en-US" dirty="0" err="1" smtClean="0"/>
              <a:t>vARIMA</a:t>
            </a:r>
            <a:r>
              <a:rPr lang="en-US" dirty="0" smtClean="0"/>
              <a:t> model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793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Null model:</a:t>
            </a:r>
          </a:p>
          <a:p>
            <a:pPr lvl="1"/>
            <a:r>
              <a:rPr lang="en-US" dirty="0" smtClean="0"/>
              <a:t>No change point in the data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Alternative model:</a:t>
            </a:r>
          </a:p>
          <a:p>
            <a:pPr lvl="1"/>
            <a:r>
              <a:rPr lang="en-US" dirty="0" smtClean="0"/>
              <a:t>For some potential change point at time </a:t>
            </a:r>
            <a:r>
              <a:rPr lang="en-US" i="1" dirty="0" smtClean="0"/>
              <a:t>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Likelihood-Ratio Test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50" y="5472343"/>
            <a:ext cx="3467100" cy="5969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50" y="3037261"/>
            <a:ext cx="3975841" cy="13100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02379" y="6354589"/>
            <a:ext cx="6741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P. </a:t>
            </a:r>
            <a:r>
              <a:rPr lang="en-US" sz="1400" dirty="0" err="1" smtClean="0"/>
              <a:t>Galeano</a:t>
            </a:r>
            <a:r>
              <a:rPr lang="en-US" sz="1400" dirty="0" smtClean="0"/>
              <a:t> and D. Peña, “Covariance changes detection in multivariate time series,” J. Stat. Plan. Inference, vol. 137, no. 1, pp. 194–211, Jan. 2007.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5842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Likelihood-Ratio Test</a:t>
            </a:r>
          </a:p>
        </p:txBody>
      </p:sp>
      <p:pic>
        <p:nvPicPr>
          <p:cNvPr id="10" name="Content Placeholder 9" descr="latex-image-1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979" b="-22677"/>
          <a:stretch/>
        </p:blipFill>
        <p:spPr>
          <a:xfrm>
            <a:off x="2133600" y="2581671"/>
            <a:ext cx="6096000" cy="1518632"/>
          </a:xfrm>
        </p:spPr>
      </p:pic>
      <p:sp>
        <p:nvSpPr>
          <p:cNvPr id="11" name="Content Placeholder 1"/>
          <p:cNvSpPr txBox="1">
            <a:spLocks/>
          </p:cNvSpPr>
          <p:nvPr/>
        </p:nvSpPr>
        <p:spPr>
          <a:xfrm>
            <a:off x="2133600" y="4100303"/>
            <a:ext cx="6096000" cy="2277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Find </a:t>
            </a:r>
            <a:r>
              <a:rPr lang="en-US" i="1" dirty="0" err="1" smtClean="0"/>
              <a:t>h</a:t>
            </a:r>
            <a:r>
              <a:rPr lang="en-US" i="1" baseline="-25000" dirty="0" err="1" smtClean="0"/>
              <a:t>max</a:t>
            </a:r>
            <a:r>
              <a:rPr lang="en-US" dirty="0" smtClean="0"/>
              <a:t> that maximizes </a:t>
            </a:r>
            <a:r>
              <a:rPr lang="en-US" i="1" dirty="0" err="1" smtClean="0"/>
              <a:t>LRT</a:t>
            </a:r>
            <a:r>
              <a:rPr lang="en-US" i="1" baseline="-25000" dirty="0" err="1" smtClean="0"/>
              <a:t>stat</a:t>
            </a:r>
            <a:r>
              <a:rPr lang="en-US" i="1" dirty="0" smtClean="0"/>
              <a:t> </a:t>
            </a:r>
          </a:p>
          <a:p>
            <a:r>
              <a:rPr lang="en-US" dirty="0" smtClean="0"/>
              <a:t>If</a:t>
            </a:r>
            <a:r>
              <a:rPr lang="en-US" i="1" dirty="0" smtClean="0"/>
              <a:t> </a:t>
            </a:r>
            <a:r>
              <a:rPr lang="en-US" i="1" dirty="0" err="1" smtClean="0"/>
              <a:t>LRT</a:t>
            </a:r>
            <a:r>
              <a:rPr lang="en-US" i="1" baseline="-25000" dirty="0" err="1" smtClean="0"/>
              <a:t>max</a:t>
            </a:r>
            <a:r>
              <a:rPr lang="en-US" i="1" dirty="0" smtClean="0"/>
              <a:t> </a:t>
            </a:r>
            <a:r>
              <a:rPr lang="en-US" dirty="0" smtClean="0"/>
              <a:t>exceeds some critical value at </a:t>
            </a:r>
            <a:r>
              <a:rPr lang="en-US" i="1" dirty="0" err="1"/>
              <a:t>h</a:t>
            </a:r>
            <a:r>
              <a:rPr lang="en-US" i="1" baseline="-25000" dirty="0" err="1"/>
              <a:t>max</a:t>
            </a:r>
            <a:r>
              <a:rPr lang="en-US" dirty="0" smtClean="0"/>
              <a:t>, a change point occurs at </a:t>
            </a:r>
            <a:r>
              <a:rPr lang="en-US" i="1" dirty="0" err="1" smtClean="0"/>
              <a:t>h</a:t>
            </a:r>
            <a:r>
              <a:rPr lang="en-US" i="1" baseline="-25000" dirty="0" err="1" smtClean="0"/>
              <a:t>max</a:t>
            </a:r>
            <a:endParaRPr lang="en-US" i="1" baseline="-25000" dirty="0" smtClean="0"/>
          </a:p>
          <a:p>
            <a:r>
              <a:rPr lang="en-US" dirty="0" smtClean="0"/>
              <a:t>If change point is found, split data at </a:t>
            </a:r>
            <a:r>
              <a:rPr lang="en-US" i="1" dirty="0" smtClean="0"/>
              <a:t>h</a:t>
            </a:r>
            <a:r>
              <a:rPr lang="en-US" dirty="0" smtClean="0"/>
              <a:t> and re-run algorithm on </a:t>
            </a:r>
            <a:r>
              <a:rPr lang="en-US" i="1" dirty="0" smtClean="0"/>
              <a:t>1≤j&lt;h</a:t>
            </a:r>
            <a:r>
              <a:rPr lang="en-US" dirty="0" smtClean="0"/>
              <a:t> and </a:t>
            </a:r>
            <a:r>
              <a:rPr lang="en-US" i="1" dirty="0" smtClean="0"/>
              <a:t>h&lt;</a:t>
            </a:r>
            <a:r>
              <a:rPr lang="en-US" i="1" dirty="0" err="1" smtClean="0"/>
              <a:t>j≤n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0234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Likelihood-Ratio Test</a:t>
            </a:r>
          </a:p>
        </p:txBody>
      </p:sp>
      <p:pic>
        <p:nvPicPr>
          <p:cNvPr id="4" name="Content Placeholder 3" descr="lrt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0" b="19337"/>
          <a:stretch/>
        </p:blipFill>
        <p:spPr>
          <a:xfrm>
            <a:off x="2133600" y="2215243"/>
            <a:ext cx="6096000" cy="3500334"/>
          </a:xfrm>
        </p:spPr>
      </p:pic>
      <p:sp>
        <p:nvSpPr>
          <p:cNvPr id="5" name="TextBox 4"/>
          <p:cNvSpPr txBox="1"/>
          <p:nvPr/>
        </p:nvSpPr>
        <p:spPr>
          <a:xfrm rot="16200000">
            <a:off x="1408097" y="3824189"/>
            <a:ext cx="147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LRT Statistic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31705" y="5808794"/>
            <a:ext cx="707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160101" y="5341677"/>
            <a:ext cx="151184" cy="151184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0" h="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5243849" y="2733536"/>
            <a:ext cx="0" cy="2759325"/>
          </a:xfrm>
          <a:prstGeom prst="line">
            <a:avLst/>
          </a:prstGeom>
          <a:ln w="12700">
            <a:solidFill>
              <a:schemeClr val="bg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11285" y="2548870"/>
            <a:ext cx="605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F0000"/>
                </a:solidFill>
              </a:rPr>
              <a:t>h</a:t>
            </a:r>
            <a:r>
              <a:rPr lang="en-US" i="1" baseline="-25000" dirty="0" err="1" smtClean="0">
                <a:solidFill>
                  <a:srgbClr val="FF0000"/>
                </a:solidFill>
              </a:rPr>
              <a:t>max</a:t>
            </a:r>
            <a:endParaRPr lang="en-US" i="1" baseline="-25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3552487" y="4435778"/>
            <a:ext cx="89356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>
                <a:solidFill>
                  <a:srgbClr val="FF0000"/>
                </a:solidFill>
              </a:rPr>
              <a:t>{</a:t>
            </a:r>
            <a:endParaRPr lang="en-US" sz="166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577511" y="4419081"/>
            <a:ext cx="89356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>
                <a:solidFill>
                  <a:srgbClr val="FF0000"/>
                </a:solidFill>
              </a:rPr>
              <a:t>{</a:t>
            </a:r>
            <a:endParaRPr lang="en-US" sz="16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609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63244"/>
            <a:ext cx="8121706" cy="914400"/>
          </a:xfrm>
        </p:spPr>
        <p:txBody>
          <a:bodyPr/>
          <a:lstStyle/>
          <a:p>
            <a:r>
              <a:rPr lang="en-US" dirty="0" smtClean="0"/>
              <a:t>CUSUM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685800" y="3291841"/>
            <a:ext cx="2262394" cy="924560"/>
          </a:xfrm>
        </p:spPr>
        <p:txBody>
          <a:bodyPr/>
          <a:lstStyle/>
          <a:p>
            <a:pPr marL="18288" indent="0">
              <a:buNone/>
            </a:pPr>
            <a:r>
              <a:rPr lang="en-US" dirty="0" smtClean="0"/>
              <a:t>Test statistic =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02379" y="6354589"/>
            <a:ext cx="6741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P. </a:t>
            </a:r>
            <a:r>
              <a:rPr lang="en-US" sz="1400" dirty="0" err="1" smtClean="0"/>
              <a:t>Galeano</a:t>
            </a:r>
            <a:r>
              <a:rPr lang="en-US" sz="1400" dirty="0" smtClean="0"/>
              <a:t> and D. Peña, “Covariance changes detection in multivariate time series,” J. Stat. Plan. Inference, vol. 137, no. 1, pp. 194–211, Jan. 2007.</a:t>
            </a:r>
            <a:endParaRPr lang="en-US" sz="1400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94" y="3291841"/>
            <a:ext cx="2247900" cy="444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335" y="3456248"/>
            <a:ext cx="215759" cy="182567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416" y="3346553"/>
            <a:ext cx="152394" cy="137154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10" y="3343177"/>
            <a:ext cx="614112" cy="314198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416" y="3770611"/>
            <a:ext cx="130392" cy="178432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91" y="4455053"/>
            <a:ext cx="2711966" cy="453568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927" y="3303093"/>
            <a:ext cx="5534158" cy="688696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034" y="3342174"/>
            <a:ext cx="6436656" cy="73753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06946" y="1278774"/>
            <a:ext cx="269620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Building the test statistic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35693" y="1077644"/>
            <a:ext cx="355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{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44022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45781"/>
            <a:ext cx="8121706" cy="914400"/>
          </a:xfrm>
        </p:spPr>
        <p:txBody>
          <a:bodyPr/>
          <a:lstStyle/>
          <a:p>
            <a:r>
              <a:rPr lang="en-US" dirty="0" smtClean="0"/>
              <a:t>CUSUM</a:t>
            </a:r>
            <a:endParaRPr lang="en-US" dirty="0"/>
          </a:p>
        </p:txBody>
      </p:sp>
      <p:pic>
        <p:nvPicPr>
          <p:cNvPr id="8" name="Content Placeholder 7" descr="cusum_plot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00" r="-12500"/>
          <a:stretch>
            <a:fillRect/>
          </a:stretch>
        </p:blipFill>
        <p:spPr>
          <a:xfrm>
            <a:off x="1524000" y="1925321"/>
            <a:ext cx="6096000" cy="3657599"/>
          </a:xfrm>
        </p:spPr>
      </p:pic>
      <p:sp>
        <p:nvSpPr>
          <p:cNvPr id="15" name="TextBox 14"/>
          <p:cNvSpPr txBox="1"/>
          <p:nvPr/>
        </p:nvSpPr>
        <p:spPr>
          <a:xfrm>
            <a:off x="1524000" y="5782296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Cusum</a:t>
            </a:r>
            <a:r>
              <a:rPr lang="en-US" sz="1400" dirty="0" smtClean="0"/>
              <a:t> statistic for a time series with three </a:t>
            </a:r>
            <a:r>
              <a:rPr lang="en-US" sz="1400" dirty="0" err="1" smtClean="0"/>
              <a:t>changepoints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1306946" y="1278774"/>
            <a:ext cx="320431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Finding a single change point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35693" y="1077644"/>
            <a:ext cx="355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{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33657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45781"/>
            <a:ext cx="8121706" cy="914400"/>
          </a:xfrm>
        </p:spPr>
        <p:txBody>
          <a:bodyPr/>
          <a:lstStyle/>
          <a:p>
            <a:r>
              <a:rPr lang="en-US" dirty="0" smtClean="0"/>
              <a:t>CUSUM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06946" y="1278774"/>
            <a:ext cx="320431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Finding a single change point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35693" y="1077644"/>
            <a:ext cx="355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{</a:t>
            </a:r>
            <a:endParaRPr lang="en-US" sz="4000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94" y="3092430"/>
            <a:ext cx="8471012" cy="842666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37" y="4141443"/>
            <a:ext cx="5433714" cy="3720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1179" y="4783648"/>
            <a:ext cx="682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which is a known distribution, so we can compute critical values.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440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What are they?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77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45781"/>
            <a:ext cx="8121706" cy="914400"/>
          </a:xfrm>
        </p:spPr>
        <p:txBody>
          <a:bodyPr/>
          <a:lstStyle/>
          <a:p>
            <a:r>
              <a:rPr lang="en-US" dirty="0" smtClean="0"/>
              <a:t>CUSUM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1925321"/>
            <a:ext cx="4876798" cy="3657599"/>
          </a:xfrm>
        </p:spPr>
      </p:pic>
      <p:sp>
        <p:nvSpPr>
          <p:cNvPr id="15" name="TextBox 14"/>
          <p:cNvSpPr txBox="1"/>
          <p:nvPr/>
        </p:nvSpPr>
        <p:spPr>
          <a:xfrm>
            <a:off x="1524000" y="5782296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Cusum</a:t>
            </a:r>
            <a:r>
              <a:rPr lang="en-US" sz="1400" dirty="0" smtClean="0"/>
              <a:t> statistic for a time series with three </a:t>
            </a:r>
            <a:r>
              <a:rPr lang="en-US" sz="1400" dirty="0" err="1" smtClean="0"/>
              <a:t>changepoints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1306946" y="1278774"/>
            <a:ext cx="305508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Finding more change points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35693" y="1077644"/>
            <a:ext cx="355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{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43703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365" y="2381927"/>
            <a:ext cx="4876798" cy="3657599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010921"/>
            <a:ext cx="8121706" cy="914400"/>
          </a:xfrm>
        </p:spPr>
        <p:txBody>
          <a:bodyPr/>
          <a:lstStyle/>
          <a:p>
            <a:r>
              <a:rPr lang="en-US" dirty="0" smtClean="0"/>
              <a:t>SVM Change Detection</a:t>
            </a:r>
            <a:endParaRPr lang="en-US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685800" y="1925321"/>
            <a:ext cx="2856565" cy="4632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Uses </a:t>
            </a:r>
            <a:r>
              <a:rPr lang="en-US" dirty="0" err="1" smtClean="0"/>
              <a:t>kernelized</a:t>
            </a:r>
            <a:r>
              <a:rPr lang="en-US" dirty="0" smtClean="0"/>
              <a:t> one-class SVMs (KCD)</a:t>
            </a:r>
          </a:p>
          <a:p>
            <a:r>
              <a:rPr lang="en-US" dirty="0" smtClean="0"/>
              <a:t>Learned decision planes describe and differentiate between data regimes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02379" y="6188917"/>
            <a:ext cx="6741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F. </a:t>
            </a:r>
            <a:r>
              <a:rPr lang="en-US" sz="1400" dirty="0" err="1" smtClean="0"/>
              <a:t>Desobry</a:t>
            </a:r>
            <a:r>
              <a:rPr lang="en-US" sz="1400" dirty="0" smtClean="0"/>
              <a:t>, M. Davy, and C. </a:t>
            </a:r>
            <a:r>
              <a:rPr lang="en-US" sz="1400" dirty="0" err="1" smtClean="0"/>
              <a:t>Doncarli</a:t>
            </a:r>
            <a:r>
              <a:rPr lang="en-US" sz="1400" dirty="0" smtClean="0"/>
              <a:t>, “An online kernel change detection algorithm,” Signal Process. IEEE Trans., vol. 53, no. 8, pp. 2961–2974, Aug. 2005.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7028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1" y="2280825"/>
            <a:ext cx="4026938" cy="2734625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010921"/>
            <a:ext cx="8121706" cy="914400"/>
          </a:xfrm>
        </p:spPr>
        <p:txBody>
          <a:bodyPr/>
          <a:lstStyle/>
          <a:p>
            <a:r>
              <a:rPr lang="en-US" dirty="0" smtClean="0"/>
              <a:t>SVM Change Detection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22" y="2466180"/>
            <a:ext cx="3919410" cy="195510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975802" y="3454881"/>
            <a:ext cx="1394292" cy="469395"/>
          </a:xfrm>
          <a:prstGeom prst="rightArrow">
            <a:avLst/>
          </a:prstGeom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128869" y="3085549"/>
            <a:ext cx="866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Kernel</a:t>
            </a: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85800" y="5195454"/>
            <a:ext cx="7950200" cy="1362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Given some time point </a:t>
            </a:r>
            <a:r>
              <a:rPr lang="en-US" i="1" dirty="0" smtClean="0"/>
              <a:t>h</a:t>
            </a:r>
            <a:r>
              <a:rPr lang="en-US" dirty="0" smtClean="0"/>
              <a:t>, look at the previous </a:t>
            </a:r>
            <a:r>
              <a:rPr lang="en-US" i="1" dirty="0" smtClean="0"/>
              <a:t>m</a:t>
            </a:r>
            <a:r>
              <a:rPr lang="en-US" dirty="0" smtClean="0"/>
              <a:t> points and the next </a:t>
            </a:r>
            <a:r>
              <a:rPr lang="en-US" i="1" dirty="0" smtClean="0"/>
              <a:t>m</a:t>
            </a:r>
            <a:r>
              <a:rPr lang="en-US" dirty="0" smtClean="0"/>
              <a:t> points</a:t>
            </a:r>
          </a:p>
          <a:p>
            <a:r>
              <a:rPr lang="en-US" dirty="0" smtClean="0"/>
              <a:t>Learn one-class SVM weights for these past and future 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13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71" y="3351215"/>
            <a:ext cx="6096000" cy="3040841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010921"/>
            <a:ext cx="8121706" cy="914400"/>
          </a:xfrm>
        </p:spPr>
        <p:txBody>
          <a:bodyPr/>
          <a:lstStyle/>
          <a:p>
            <a:r>
              <a:rPr lang="en-US" dirty="0" smtClean="0"/>
              <a:t>SVM Change Detection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297658" y="3393565"/>
            <a:ext cx="5397703" cy="110635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673801" y="3243599"/>
            <a:ext cx="1906970" cy="347904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rot="20863891">
            <a:off x="1182117" y="4068598"/>
            <a:ext cx="60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Past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 rot="19862761">
            <a:off x="7440823" y="6166174"/>
            <a:ext cx="86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cxnSp>
        <p:nvCxnSpPr>
          <p:cNvPr id="48" name="Straight Connector 47"/>
          <p:cNvCxnSpPr>
            <a:stCxn id="6" idx="2"/>
          </p:cNvCxnSpPr>
          <p:nvPr/>
        </p:nvCxnSpPr>
        <p:spPr>
          <a:xfrm flipH="1" flipV="1">
            <a:off x="3603071" y="2718981"/>
            <a:ext cx="929700" cy="3673075"/>
          </a:xfrm>
          <a:prstGeom prst="line">
            <a:avLst/>
          </a:prstGeom>
          <a:ln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6" idx="2"/>
          </p:cNvCxnSpPr>
          <p:nvPr/>
        </p:nvCxnSpPr>
        <p:spPr>
          <a:xfrm flipV="1">
            <a:off x="4532771" y="4361863"/>
            <a:ext cx="3363614" cy="2030193"/>
          </a:xfrm>
          <a:prstGeom prst="line">
            <a:avLst/>
          </a:prstGeom>
          <a:ln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3955108" y="3930522"/>
            <a:ext cx="235007" cy="219996"/>
            <a:chOff x="3955108" y="3599934"/>
            <a:chExt cx="235007" cy="219996"/>
          </a:xfrm>
        </p:grpSpPr>
        <p:cxnSp>
          <p:nvCxnSpPr>
            <p:cNvPr id="52" name="Straight Connector 51"/>
            <p:cNvCxnSpPr/>
            <p:nvPr/>
          </p:nvCxnSpPr>
          <p:spPr>
            <a:xfrm flipV="1">
              <a:off x="3955108" y="3769931"/>
              <a:ext cx="235007" cy="49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 flipV="1">
              <a:off x="4135113" y="3599934"/>
              <a:ext cx="55002" cy="1699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 rot="9903512">
            <a:off x="6390630" y="4977905"/>
            <a:ext cx="235007" cy="219996"/>
            <a:chOff x="6287568" y="4627318"/>
            <a:chExt cx="235007" cy="219996"/>
          </a:xfrm>
        </p:grpSpPr>
        <p:cxnSp>
          <p:nvCxnSpPr>
            <p:cNvPr id="62" name="Straight Connector 61"/>
            <p:cNvCxnSpPr/>
            <p:nvPr/>
          </p:nvCxnSpPr>
          <p:spPr>
            <a:xfrm flipV="1">
              <a:off x="6287568" y="4797315"/>
              <a:ext cx="235007" cy="49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 flipV="1">
              <a:off x="6467573" y="4627318"/>
              <a:ext cx="55002" cy="1699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Circular Arrow 66"/>
          <p:cNvSpPr/>
          <p:nvPr/>
        </p:nvSpPr>
        <p:spPr>
          <a:xfrm rot="1610702">
            <a:off x="4015116" y="5533089"/>
            <a:ext cx="1124858" cy="1167578"/>
          </a:xfrm>
          <a:prstGeom prst="circularArrow">
            <a:avLst>
              <a:gd name="adj1" fmla="val 8305"/>
              <a:gd name="adj2" fmla="val 1142319"/>
              <a:gd name="adj3" fmla="val 18300403"/>
              <a:gd name="adj4" fmla="val 13097373"/>
              <a:gd name="adj5" fmla="val 12500"/>
            </a:avLst>
          </a:prstGeom>
          <a:solidFill>
            <a:schemeClr val="bg1"/>
          </a:solidFill>
          <a:ln>
            <a:noFill/>
          </a:ln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774085" y="3166549"/>
            <a:ext cx="39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c</a:t>
            </a:r>
            <a:r>
              <a:rPr lang="en-US" i="1" baseline="-25000" dirty="0" err="1" smtClean="0"/>
              <a:t>p</a:t>
            </a:r>
            <a:endParaRPr lang="en-US" i="1" baseline="-25000" dirty="0"/>
          </a:p>
        </p:txBody>
      </p:sp>
      <p:sp>
        <p:nvSpPr>
          <p:cNvPr id="69" name="Oval 68"/>
          <p:cNvSpPr/>
          <p:nvPr/>
        </p:nvSpPr>
        <p:spPr>
          <a:xfrm>
            <a:off x="3765014" y="3572165"/>
            <a:ext cx="151184" cy="151184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0" h="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865630" y="4884807"/>
            <a:ext cx="151184" cy="151184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0" h="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6FF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024629" y="4838268"/>
            <a:ext cx="362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c</a:t>
            </a:r>
            <a:r>
              <a:rPr lang="en-US" i="1" baseline="-25000" dirty="0" err="1" smtClean="0"/>
              <a:t>f</a:t>
            </a:r>
            <a:endParaRPr lang="en-US" i="1" baseline="-25000" dirty="0"/>
          </a:p>
        </p:txBody>
      </p:sp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173" y="2167113"/>
            <a:ext cx="3215282" cy="353228"/>
          </a:xfrm>
          <a:prstGeom prst="rect">
            <a:avLst/>
          </a:prstGeom>
        </p:spPr>
      </p:pic>
      <p:cxnSp>
        <p:nvCxnSpPr>
          <p:cNvPr id="74" name="Straight Arrow Connector 73"/>
          <p:cNvCxnSpPr/>
          <p:nvPr/>
        </p:nvCxnSpPr>
        <p:spPr>
          <a:xfrm flipV="1">
            <a:off x="4826000" y="2620819"/>
            <a:ext cx="1431636" cy="3048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1916552" y="3243480"/>
            <a:ext cx="2606989" cy="3150892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6" idx="2"/>
            <a:endCxn id="46" idx="0"/>
          </p:cNvCxnSpPr>
          <p:nvPr/>
        </p:nvCxnSpPr>
        <p:spPr>
          <a:xfrm flipV="1">
            <a:off x="4532771" y="6189256"/>
            <a:ext cx="3252896" cy="20280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Circular Arrow 86"/>
          <p:cNvSpPr/>
          <p:nvPr/>
        </p:nvSpPr>
        <p:spPr>
          <a:xfrm rot="19709072">
            <a:off x="3330678" y="4464894"/>
            <a:ext cx="1124858" cy="1167578"/>
          </a:xfrm>
          <a:prstGeom prst="circularArrow">
            <a:avLst>
              <a:gd name="adj1" fmla="val 8305"/>
              <a:gd name="adj2" fmla="val 1142319"/>
              <a:gd name="adj3" fmla="val 18300403"/>
              <a:gd name="adj4" fmla="val 13097373"/>
              <a:gd name="adj5" fmla="val 12500"/>
            </a:avLst>
          </a:prstGeom>
          <a:solidFill>
            <a:srgbClr val="0000FF"/>
          </a:solidFill>
          <a:ln>
            <a:noFill/>
          </a:ln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Circular Arrow 87"/>
          <p:cNvSpPr/>
          <p:nvPr/>
        </p:nvSpPr>
        <p:spPr>
          <a:xfrm rot="4392576">
            <a:off x="5322395" y="5395247"/>
            <a:ext cx="1124858" cy="1167578"/>
          </a:xfrm>
          <a:prstGeom prst="circularArrow">
            <a:avLst>
              <a:gd name="adj1" fmla="val 8305"/>
              <a:gd name="adj2" fmla="val 1142319"/>
              <a:gd name="adj3" fmla="val 18300403"/>
              <a:gd name="adj4" fmla="val 13097373"/>
              <a:gd name="adj5" fmla="val 12500"/>
            </a:avLst>
          </a:prstGeom>
          <a:solidFill>
            <a:srgbClr val="0000FF"/>
          </a:solidFill>
          <a:ln>
            <a:noFill/>
          </a:ln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0" name="Picture 8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73" y="2447521"/>
            <a:ext cx="551000" cy="346596"/>
          </a:xfrm>
          <a:prstGeom prst="rect">
            <a:avLst/>
          </a:prstGeom>
        </p:spPr>
      </p:pic>
      <p:pic>
        <p:nvPicPr>
          <p:cNvPr id="91" name="Picture 9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521" y="5115057"/>
            <a:ext cx="522958" cy="313774"/>
          </a:xfrm>
          <a:prstGeom prst="rect">
            <a:avLst/>
          </a:prstGeom>
        </p:spPr>
      </p:pic>
      <p:cxnSp>
        <p:nvCxnSpPr>
          <p:cNvPr id="93" name="Straight Arrow Connector 92"/>
          <p:cNvCxnSpPr/>
          <p:nvPr/>
        </p:nvCxnSpPr>
        <p:spPr>
          <a:xfrm flipH="1" flipV="1">
            <a:off x="2528455" y="2909455"/>
            <a:ext cx="1074616" cy="1697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6366243" y="5342022"/>
            <a:ext cx="1530142" cy="4983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162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67" grpId="0" animBg="1"/>
      <p:bldP spid="68" grpId="0"/>
      <p:bldP spid="69" grpId="0" animBg="1"/>
      <p:bldP spid="69" grpId="1" animBg="1"/>
      <p:bldP spid="70" grpId="0" animBg="1"/>
      <p:bldP spid="70" grpId="1" animBg="1"/>
      <p:bldP spid="71" grpId="0"/>
      <p:bldP spid="87" grpId="0" animBg="1"/>
      <p:bldP spid="8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010921"/>
            <a:ext cx="8121706" cy="914400"/>
          </a:xfrm>
        </p:spPr>
        <p:txBody>
          <a:bodyPr/>
          <a:lstStyle/>
          <a:p>
            <a:r>
              <a:rPr lang="en-US" dirty="0" smtClean="0"/>
              <a:t>SVM Change Detection</a:t>
            </a:r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02" y="2122056"/>
            <a:ext cx="4267200" cy="1117600"/>
          </a:xfrm>
          <a:prstGeom prst="rect">
            <a:avLst/>
          </a:prstGeom>
        </p:spPr>
      </p:pic>
      <p:pic>
        <p:nvPicPr>
          <p:cNvPr id="11" name="Picture 10" descr="kc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3" t="14741" r="11053" b="19360"/>
          <a:stretch/>
        </p:blipFill>
        <p:spPr>
          <a:xfrm>
            <a:off x="4572000" y="3747360"/>
            <a:ext cx="3746804" cy="2741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ontent Placeholder 5"/>
          <p:cNvSpPr txBox="1">
            <a:spLocks/>
          </p:cNvSpPr>
          <p:nvPr/>
        </p:nvSpPr>
        <p:spPr>
          <a:xfrm>
            <a:off x="685800" y="1925321"/>
            <a:ext cx="2856565" cy="4632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Slide </a:t>
            </a:r>
            <a:r>
              <a:rPr lang="en-US" i="1" dirty="0" smtClean="0"/>
              <a:t>2m</a:t>
            </a:r>
            <a:r>
              <a:rPr lang="en-US" dirty="0" smtClean="0"/>
              <a:t> window over data</a:t>
            </a:r>
          </a:p>
          <a:p>
            <a:r>
              <a:rPr lang="en-US" dirty="0" smtClean="0"/>
              <a:t>If </a:t>
            </a:r>
            <a:r>
              <a:rPr lang="en-US" i="1" dirty="0" err="1" smtClean="0"/>
              <a:t>kcd</a:t>
            </a:r>
            <a:r>
              <a:rPr lang="en-US" i="1" baseline="-25000" dirty="0" err="1" smtClean="0"/>
              <a:t>stat</a:t>
            </a:r>
            <a:r>
              <a:rPr lang="en-US" dirty="0" smtClean="0"/>
              <a:t> exceeds some threshold at </a:t>
            </a:r>
            <a:r>
              <a:rPr lang="en-US" i="1" dirty="0" smtClean="0"/>
              <a:t>h</a:t>
            </a:r>
            <a:r>
              <a:rPr lang="en-US" dirty="0" smtClean="0"/>
              <a:t>, classify </a:t>
            </a:r>
            <a:r>
              <a:rPr lang="en-US" i="1" dirty="0" smtClean="0"/>
              <a:t>h</a:t>
            </a:r>
            <a:r>
              <a:rPr lang="en-US" dirty="0" smtClean="0"/>
              <a:t> as a change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13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205464"/>
            <a:ext cx="8121706" cy="914400"/>
          </a:xfrm>
        </p:spPr>
        <p:txBody>
          <a:bodyPr/>
          <a:lstStyle/>
          <a:p>
            <a:r>
              <a:rPr lang="en-US" dirty="0" smtClean="0"/>
              <a:t>Density Ratios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25321"/>
            <a:ext cx="7543800" cy="3657599"/>
          </a:xfrm>
        </p:spPr>
        <p:txBody>
          <a:bodyPr anchor="t"/>
          <a:lstStyle/>
          <a:p>
            <a:r>
              <a:rPr lang="en-US" dirty="0"/>
              <a:t>Suppose time series </a:t>
            </a:r>
            <a:r>
              <a:rPr lang="en-US" b="1" i="1" dirty="0" smtClean="0"/>
              <a:t>y</a:t>
            </a:r>
            <a:r>
              <a:rPr lang="en-US" dirty="0" smtClean="0"/>
              <a:t>(</a:t>
            </a:r>
            <a:r>
              <a:rPr lang="en-US" i="1" dirty="0"/>
              <a:t>t</a:t>
            </a:r>
            <a:r>
              <a:rPr lang="en-US" dirty="0" smtClean="0"/>
              <a:t>) </a:t>
            </a:r>
            <a:r>
              <a:rPr lang="en-US" dirty="0">
                <a:effectLst/>
              </a:rPr>
              <a:t>∈ </a:t>
            </a:r>
            <a:r>
              <a:rPr lang="en-US" dirty="0" smtClean="0">
                <a:effectLst/>
              </a:rPr>
              <a:t>R</a:t>
            </a:r>
            <a:r>
              <a:rPr lang="en-US" baseline="30000" dirty="0" smtClean="0">
                <a:effectLst/>
              </a:rPr>
              <a:t>3</a:t>
            </a:r>
            <a:r>
              <a:rPr lang="en-US" dirty="0" smtClean="0"/>
              <a:t> </a:t>
            </a:r>
            <a:r>
              <a:rPr lang="en-US" dirty="0"/>
              <a:t>and denote its </a:t>
            </a:r>
            <a:r>
              <a:rPr lang="en-US" i="1" dirty="0" err="1" smtClean="0"/>
              <a:t>i</a:t>
            </a:r>
            <a:r>
              <a:rPr lang="en-US" dirty="0" err="1" smtClean="0"/>
              <a:t>th</a:t>
            </a:r>
            <a:r>
              <a:rPr lang="en-US" dirty="0" smtClean="0"/>
              <a:t> </a:t>
            </a:r>
            <a:r>
              <a:rPr lang="en-US" dirty="0"/>
              <a:t>component by </a:t>
            </a:r>
            <a:r>
              <a:rPr lang="en-US" b="1" i="1" dirty="0" err="1" smtClean="0"/>
              <a:t>y</a:t>
            </a:r>
            <a:r>
              <a:rPr lang="en-US" b="1" i="1" baseline="-25000" dirty="0" err="1" smtClean="0"/>
              <a:t>i</a:t>
            </a:r>
            <a:r>
              <a:rPr lang="en-US" dirty="0" smtClean="0"/>
              <a:t>(</a:t>
            </a:r>
            <a:r>
              <a:rPr lang="en-US" i="1" dirty="0"/>
              <a:t>t</a:t>
            </a:r>
            <a:r>
              <a:rPr lang="en-US" dirty="0"/>
              <a:t>) </a:t>
            </a:r>
            <a:r>
              <a:rPr lang="en-US" dirty="0">
                <a:effectLst/>
              </a:rPr>
              <a:t>∈ </a:t>
            </a:r>
            <a:r>
              <a:rPr lang="en-US" dirty="0" smtClean="0">
                <a:effectLst/>
              </a:rPr>
              <a:t>R</a:t>
            </a:r>
            <a:r>
              <a:rPr lang="en-US" dirty="0" smtClean="0"/>
              <a:t>. </a:t>
            </a:r>
          </a:p>
          <a:p>
            <a:r>
              <a:rPr lang="en-US" dirty="0" smtClean="0"/>
              <a:t>Define the subsequence: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889" y="2664203"/>
            <a:ext cx="2992800" cy="33147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6742" y="6250869"/>
            <a:ext cx="7205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Kawahara, </a:t>
            </a:r>
            <a:r>
              <a:rPr lang="en-US" sz="1400" dirty="0" err="1"/>
              <a:t>Yoshinobu</a:t>
            </a:r>
            <a:r>
              <a:rPr lang="en-US" sz="1400" dirty="0"/>
              <a:t> and Masashi Sugiyama. </a:t>
            </a:r>
            <a:r>
              <a:rPr lang="en-US" sz="1400" dirty="0" smtClean="0"/>
              <a:t>“Sequential </a:t>
            </a:r>
            <a:r>
              <a:rPr lang="en-US" sz="1400" dirty="0" err="1" smtClean="0"/>
              <a:t>changepoint</a:t>
            </a:r>
            <a:r>
              <a:rPr lang="en-US" sz="1400" dirty="0" smtClean="0"/>
              <a:t> </a:t>
            </a:r>
            <a:r>
              <a:rPr lang="en-US" sz="1400" dirty="0"/>
              <a:t>detection based on direct </a:t>
            </a:r>
            <a:r>
              <a:rPr lang="en-US" sz="1400" dirty="0" smtClean="0"/>
              <a:t>density</a:t>
            </a:r>
            <a:r>
              <a:rPr lang="en-US" sz="1400" dirty="0"/>
              <a:t> </a:t>
            </a:r>
            <a:r>
              <a:rPr lang="en-US" sz="1400" dirty="0" smtClean="0"/>
              <a:t>ratio estimation.” </a:t>
            </a:r>
            <a:r>
              <a:rPr lang="en-US" sz="1400" i="1" dirty="0" smtClean="0"/>
              <a:t>Statistical </a:t>
            </a:r>
            <a:r>
              <a:rPr lang="en-US" sz="1400" i="1" dirty="0"/>
              <a:t>Analysis and Data </a:t>
            </a:r>
            <a:r>
              <a:rPr lang="en-US" sz="1400" i="1" dirty="0" smtClean="0"/>
              <a:t>Mining</a:t>
            </a:r>
            <a:r>
              <a:rPr lang="en-US" sz="1400" dirty="0" smtClean="0"/>
              <a:t> </a:t>
            </a:r>
            <a:r>
              <a:rPr lang="en-US" sz="1400" dirty="0"/>
              <a:t>5.2 (2012): 114-127.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06946" y="1278774"/>
            <a:ext cx="446092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Moving from data points to subsequences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5693" y="1077644"/>
            <a:ext cx="355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{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37289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205464"/>
            <a:ext cx="8121706" cy="914400"/>
          </a:xfrm>
        </p:spPr>
        <p:txBody>
          <a:bodyPr/>
          <a:lstStyle/>
          <a:p>
            <a:r>
              <a:rPr lang="en-US" dirty="0" smtClean="0"/>
              <a:t>Density Ratios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6742" y="6250869"/>
            <a:ext cx="7205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Kawahara, </a:t>
            </a:r>
            <a:r>
              <a:rPr lang="en-US" sz="1400" dirty="0" err="1"/>
              <a:t>Yoshinobu</a:t>
            </a:r>
            <a:r>
              <a:rPr lang="en-US" sz="1400" dirty="0"/>
              <a:t> and Masashi Sugiyama. </a:t>
            </a:r>
            <a:r>
              <a:rPr lang="en-US" sz="1400" dirty="0" smtClean="0"/>
              <a:t>“Sequential </a:t>
            </a:r>
            <a:r>
              <a:rPr lang="en-US" sz="1400" dirty="0" err="1" smtClean="0"/>
              <a:t>changepoint</a:t>
            </a:r>
            <a:r>
              <a:rPr lang="en-US" sz="1400" dirty="0" smtClean="0"/>
              <a:t> </a:t>
            </a:r>
            <a:r>
              <a:rPr lang="en-US" sz="1400" dirty="0"/>
              <a:t>detection based on direct </a:t>
            </a:r>
            <a:r>
              <a:rPr lang="en-US" sz="1400" dirty="0" smtClean="0"/>
              <a:t>density</a:t>
            </a:r>
            <a:r>
              <a:rPr lang="en-US" sz="1400" dirty="0"/>
              <a:t> </a:t>
            </a:r>
            <a:r>
              <a:rPr lang="en-US" sz="1400" dirty="0" smtClean="0"/>
              <a:t>ratio estimation.” </a:t>
            </a:r>
            <a:r>
              <a:rPr lang="en-US" sz="1400" i="1" dirty="0" smtClean="0"/>
              <a:t>Statistical </a:t>
            </a:r>
            <a:r>
              <a:rPr lang="en-US" sz="1400" i="1" dirty="0"/>
              <a:t>Analysis and Data </a:t>
            </a:r>
            <a:r>
              <a:rPr lang="en-US" sz="1400" i="1" dirty="0" smtClean="0"/>
              <a:t>Mining</a:t>
            </a:r>
            <a:r>
              <a:rPr lang="en-US" sz="1400" dirty="0" smtClean="0"/>
              <a:t> </a:t>
            </a:r>
            <a:r>
              <a:rPr lang="en-US" sz="1400" dirty="0"/>
              <a:t>5.2 (2012): 114-127.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06946" y="1278774"/>
            <a:ext cx="446092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Moving from data points to subsequences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5693" y="1077644"/>
            <a:ext cx="355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{</a:t>
            </a:r>
            <a:endParaRPr lang="en-US" sz="4000" dirty="0"/>
          </a:p>
        </p:txBody>
      </p:sp>
      <p:pic>
        <p:nvPicPr>
          <p:cNvPr id="9" name="Content Placeholder 8" descr="subsequence_diagr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72" b="-5272"/>
          <a:stretch/>
        </p:blipFill>
        <p:spPr>
          <a:xfrm>
            <a:off x="294281" y="1925321"/>
            <a:ext cx="8513225" cy="3657599"/>
          </a:xfrm>
        </p:spPr>
      </p:pic>
      <p:sp>
        <p:nvSpPr>
          <p:cNvPr id="10" name="TextBox 9"/>
          <p:cNvSpPr txBox="1"/>
          <p:nvPr/>
        </p:nvSpPr>
        <p:spPr>
          <a:xfrm>
            <a:off x="449165" y="5392479"/>
            <a:ext cx="6456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Sliding window of subsequences</a:t>
            </a:r>
          </a:p>
          <a:p>
            <a:r>
              <a:rPr lang="en-US" dirty="0" smtClean="0"/>
              <a:t>(Reference interval has PDF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rf</a:t>
            </a:r>
            <a:r>
              <a:rPr lang="en-US" i="1" dirty="0" smtClean="0"/>
              <a:t> </a:t>
            </a:r>
            <a:r>
              <a:rPr lang="en-US" dirty="0" smtClean="0"/>
              <a:t>and test interval has PDF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te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937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205464"/>
            <a:ext cx="8121706" cy="914400"/>
          </a:xfrm>
        </p:spPr>
        <p:txBody>
          <a:bodyPr/>
          <a:lstStyle/>
          <a:p>
            <a:r>
              <a:rPr lang="en-US" dirty="0" smtClean="0"/>
              <a:t>Density Ratios</a:t>
            </a:r>
            <a:endParaRPr lang="en-US" dirty="0"/>
          </a:p>
        </p:txBody>
      </p:sp>
      <p:pic>
        <p:nvPicPr>
          <p:cNvPr id="2" name="Content Placeholder 1" descr="latex-image-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1776" b="-91776"/>
          <a:stretch>
            <a:fillRect/>
          </a:stretch>
        </p:blipFill>
        <p:spPr>
          <a:xfrm>
            <a:off x="685800" y="1677798"/>
            <a:ext cx="7543800" cy="3657600"/>
          </a:xfrm>
        </p:spPr>
      </p:pic>
      <p:sp>
        <p:nvSpPr>
          <p:cNvPr id="6" name="TextBox 5"/>
          <p:cNvSpPr txBox="1"/>
          <p:nvPr/>
        </p:nvSpPr>
        <p:spPr>
          <a:xfrm>
            <a:off x="136742" y="6250869"/>
            <a:ext cx="7205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Kawahara, </a:t>
            </a:r>
            <a:r>
              <a:rPr lang="en-US" sz="1400" dirty="0" err="1"/>
              <a:t>Yoshinobu</a:t>
            </a:r>
            <a:r>
              <a:rPr lang="en-US" sz="1400" dirty="0"/>
              <a:t> and Masashi Sugiyama. </a:t>
            </a:r>
            <a:r>
              <a:rPr lang="en-US" sz="1400" dirty="0" smtClean="0"/>
              <a:t>“Sequential </a:t>
            </a:r>
            <a:r>
              <a:rPr lang="en-US" sz="1400" dirty="0" err="1" smtClean="0"/>
              <a:t>changepoint</a:t>
            </a:r>
            <a:r>
              <a:rPr lang="en-US" sz="1400" dirty="0" smtClean="0"/>
              <a:t> </a:t>
            </a:r>
            <a:r>
              <a:rPr lang="en-US" sz="1400" dirty="0"/>
              <a:t>detection based on direct </a:t>
            </a:r>
            <a:r>
              <a:rPr lang="en-US" sz="1400" dirty="0" smtClean="0"/>
              <a:t>density</a:t>
            </a:r>
            <a:r>
              <a:rPr lang="en-US" sz="1400" dirty="0"/>
              <a:t> </a:t>
            </a:r>
            <a:r>
              <a:rPr lang="en-US" sz="1400" dirty="0" smtClean="0"/>
              <a:t>ratio estimation.” </a:t>
            </a:r>
            <a:r>
              <a:rPr lang="en-US" sz="1400" i="1" dirty="0" smtClean="0"/>
              <a:t>Statistical </a:t>
            </a:r>
            <a:r>
              <a:rPr lang="en-US" sz="1400" i="1" dirty="0"/>
              <a:t>Analysis and Data </a:t>
            </a:r>
            <a:r>
              <a:rPr lang="en-US" sz="1400" i="1" dirty="0" smtClean="0"/>
              <a:t>Mining</a:t>
            </a:r>
            <a:r>
              <a:rPr lang="en-US" sz="1400" dirty="0" smtClean="0"/>
              <a:t> </a:t>
            </a:r>
            <a:r>
              <a:rPr lang="en-US" sz="1400" dirty="0"/>
              <a:t>5.2 (2012): 114-127.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06946" y="1278774"/>
            <a:ext cx="186744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Hypothesis tests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5693" y="1077644"/>
            <a:ext cx="355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{</a:t>
            </a:r>
            <a:endParaRPr lang="en-US" sz="4000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523" y="4835368"/>
            <a:ext cx="4088954" cy="8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68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883" y="3282571"/>
            <a:ext cx="3020251" cy="6868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205464"/>
            <a:ext cx="8121706" cy="914400"/>
          </a:xfrm>
        </p:spPr>
        <p:txBody>
          <a:bodyPr/>
          <a:lstStyle/>
          <a:p>
            <a:r>
              <a:rPr lang="en-US" dirty="0" smtClean="0"/>
              <a:t>Density Ratios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6742" y="6250869"/>
            <a:ext cx="7205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Kawahara, </a:t>
            </a:r>
            <a:r>
              <a:rPr lang="en-US" sz="1400" dirty="0" err="1"/>
              <a:t>Yoshinobu</a:t>
            </a:r>
            <a:r>
              <a:rPr lang="en-US" sz="1400" dirty="0"/>
              <a:t> and Masashi Sugiyama. </a:t>
            </a:r>
            <a:r>
              <a:rPr lang="en-US" sz="1400" dirty="0" smtClean="0"/>
              <a:t>“Sequential </a:t>
            </a:r>
            <a:r>
              <a:rPr lang="en-US" sz="1400" dirty="0" err="1" smtClean="0"/>
              <a:t>changepoint</a:t>
            </a:r>
            <a:r>
              <a:rPr lang="en-US" sz="1400" dirty="0" smtClean="0"/>
              <a:t> </a:t>
            </a:r>
            <a:r>
              <a:rPr lang="en-US" sz="1400" dirty="0"/>
              <a:t>detection based on direct </a:t>
            </a:r>
            <a:r>
              <a:rPr lang="en-US" sz="1400" dirty="0" smtClean="0"/>
              <a:t>density</a:t>
            </a:r>
            <a:r>
              <a:rPr lang="en-US" sz="1400" dirty="0"/>
              <a:t> </a:t>
            </a:r>
            <a:r>
              <a:rPr lang="en-US" sz="1400" dirty="0" smtClean="0"/>
              <a:t>ratio estimation.” </a:t>
            </a:r>
            <a:r>
              <a:rPr lang="en-US" sz="1400" i="1" dirty="0" smtClean="0"/>
              <a:t>Statistical </a:t>
            </a:r>
            <a:r>
              <a:rPr lang="en-US" sz="1400" i="1" dirty="0"/>
              <a:t>Analysis and Data </a:t>
            </a:r>
            <a:r>
              <a:rPr lang="en-US" sz="1400" i="1" dirty="0" smtClean="0"/>
              <a:t>Mining</a:t>
            </a:r>
            <a:r>
              <a:rPr lang="en-US" sz="1400" dirty="0" smtClean="0"/>
              <a:t> </a:t>
            </a:r>
            <a:r>
              <a:rPr lang="en-US" sz="1400" dirty="0"/>
              <a:t>5.2 (2012): 114-127.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06946" y="1278774"/>
            <a:ext cx="386152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Directly estimating the density ratio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5693" y="1077644"/>
            <a:ext cx="355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{</a:t>
            </a:r>
            <a:endParaRPr lang="en-US" sz="4000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81" y="2179532"/>
            <a:ext cx="2297630" cy="806516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29" y="3074215"/>
            <a:ext cx="2307782" cy="894683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934" y="3282571"/>
            <a:ext cx="2120575" cy="686327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46" y="4808988"/>
            <a:ext cx="5819700" cy="45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38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205464"/>
            <a:ext cx="8121706" cy="914400"/>
          </a:xfrm>
        </p:spPr>
        <p:txBody>
          <a:bodyPr/>
          <a:lstStyle/>
          <a:p>
            <a:r>
              <a:rPr lang="en-US" dirty="0" smtClean="0"/>
              <a:t>Density Ratios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6742" y="6250869"/>
            <a:ext cx="7205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Kawahara, </a:t>
            </a:r>
            <a:r>
              <a:rPr lang="en-US" sz="1400" dirty="0" err="1"/>
              <a:t>Yoshinobu</a:t>
            </a:r>
            <a:r>
              <a:rPr lang="en-US" sz="1400" dirty="0"/>
              <a:t> and Masashi Sugiyama. </a:t>
            </a:r>
            <a:r>
              <a:rPr lang="en-US" sz="1400" dirty="0" smtClean="0"/>
              <a:t>“Sequential </a:t>
            </a:r>
            <a:r>
              <a:rPr lang="en-US" sz="1400" dirty="0" err="1" smtClean="0"/>
              <a:t>changepoint</a:t>
            </a:r>
            <a:r>
              <a:rPr lang="en-US" sz="1400" dirty="0" smtClean="0"/>
              <a:t> </a:t>
            </a:r>
            <a:r>
              <a:rPr lang="en-US" sz="1400" dirty="0"/>
              <a:t>detection based on direct </a:t>
            </a:r>
            <a:r>
              <a:rPr lang="en-US" sz="1400" dirty="0" smtClean="0"/>
              <a:t>density</a:t>
            </a:r>
            <a:r>
              <a:rPr lang="en-US" sz="1400" dirty="0"/>
              <a:t> </a:t>
            </a:r>
            <a:r>
              <a:rPr lang="en-US" sz="1400" dirty="0" smtClean="0"/>
              <a:t>ratio estimation.” </a:t>
            </a:r>
            <a:r>
              <a:rPr lang="en-US" sz="1400" i="1" dirty="0" smtClean="0"/>
              <a:t>Statistical </a:t>
            </a:r>
            <a:r>
              <a:rPr lang="en-US" sz="1400" i="1" dirty="0"/>
              <a:t>Analysis and Data </a:t>
            </a:r>
            <a:r>
              <a:rPr lang="en-US" sz="1400" i="1" dirty="0" smtClean="0"/>
              <a:t>Mining</a:t>
            </a:r>
            <a:r>
              <a:rPr lang="en-US" sz="1400" dirty="0" smtClean="0"/>
              <a:t> </a:t>
            </a:r>
            <a:r>
              <a:rPr lang="en-US" sz="1400" dirty="0"/>
              <a:t>5.2 (2012): 114-127.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06946" y="1278774"/>
            <a:ext cx="386152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Directly estimating the density ratio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5693" y="1077644"/>
            <a:ext cx="355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{</a:t>
            </a:r>
            <a:endParaRPr lang="en-US" sz="4000" dirty="0"/>
          </a:p>
        </p:txBody>
      </p:sp>
      <p:pic>
        <p:nvPicPr>
          <p:cNvPr id="4" name="Content Placeholder 3" descr="latex-image-1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747" b="-25072"/>
          <a:stretch/>
        </p:blipFill>
        <p:spPr>
          <a:xfrm>
            <a:off x="685799" y="2089750"/>
            <a:ext cx="7963821" cy="1671801"/>
          </a:xfr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15" y="4103533"/>
            <a:ext cx="5625570" cy="498362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15" y="4851339"/>
            <a:ext cx="5434149" cy="27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6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mcurry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883" y="452612"/>
            <a:ext cx="4004234" cy="595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1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How do they compare?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870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Comparison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831273" y="2374455"/>
            <a:ext cx="3786447" cy="3429000"/>
          </a:xfrm>
        </p:spPr>
        <p:txBody>
          <a:bodyPr/>
          <a:lstStyle/>
          <a:p>
            <a:r>
              <a:rPr lang="en-US" dirty="0" smtClean="0"/>
              <a:t>Compared accuracy across:</a:t>
            </a:r>
          </a:p>
          <a:p>
            <a:pPr lvl="1"/>
            <a:r>
              <a:rPr lang="en-US" dirty="0"/>
              <a:t>Type of change point (covariance or mean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Data dimensionality</a:t>
            </a:r>
          </a:p>
          <a:p>
            <a:pPr lvl="1"/>
            <a:r>
              <a:rPr lang="en-US" dirty="0" smtClean="0"/>
              <a:t>Autoregressive parameters</a:t>
            </a:r>
          </a:p>
        </p:txBody>
      </p:sp>
      <p:pic>
        <p:nvPicPr>
          <p:cNvPr id="7" name="Content Placeholder 6" descr="High-Speed-Speedometer.jpg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5" r="14235"/>
          <a:stretch>
            <a:fillRect/>
          </a:stretch>
        </p:blipFill>
        <p:spPr>
          <a:xfrm>
            <a:off x="5029200" y="2374900"/>
            <a:ext cx="3273425" cy="3432175"/>
          </a:xfrm>
        </p:spPr>
      </p:pic>
    </p:spTree>
    <p:extLst>
      <p:ext uri="{BB962C8B-B14F-4D97-AF65-F5344CB8AC3E}">
        <p14:creationId xmlns:p14="http://schemas.microsoft.com/office/powerpoint/2010/main" val="2319397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Point Type</a:t>
            </a:r>
            <a:endParaRPr lang="en-US" dirty="0"/>
          </a:p>
        </p:txBody>
      </p:sp>
      <p:pic>
        <p:nvPicPr>
          <p:cNvPr id="9" name="Picture 8" descr="typeF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39" y="3688999"/>
            <a:ext cx="4490472" cy="2701438"/>
          </a:xfrm>
          <a:prstGeom prst="rect">
            <a:avLst/>
          </a:prstGeom>
        </p:spPr>
      </p:pic>
      <p:pic>
        <p:nvPicPr>
          <p:cNvPr id="8" name="Picture 7" descr="typeAc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6" y="2034078"/>
            <a:ext cx="4318806" cy="26016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0846" y="5744106"/>
            <a:ext cx="3595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Change in mean of data or in covariance of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716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Models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39" y="3690188"/>
            <a:ext cx="4490472" cy="2699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6" y="2038673"/>
            <a:ext cx="4318806" cy="25924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0846" y="5744106"/>
            <a:ext cx="359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VAR(p) with p=[1,3]</a:t>
            </a:r>
          </a:p>
        </p:txBody>
      </p:sp>
    </p:spTree>
    <p:extLst>
      <p:ext uri="{BB962C8B-B14F-4D97-AF65-F5344CB8AC3E}">
        <p14:creationId xmlns:p14="http://schemas.microsoft.com/office/powerpoint/2010/main" val="159574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251933"/>
            <a:ext cx="7543800" cy="914400"/>
          </a:xfrm>
        </p:spPr>
        <p:txBody>
          <a:bodyPr/>
          <a:lstStyle/>
          <a:p>
            <a:r>
              <a:rPr lang="en-US" dirty="0" smtClean="0"/>
              <a:t>Dimensionality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521"/>
            <a:ext cx="5150037" cy="3505241"/>
          </a:xfrm>
          <a:solidFill>
            <a:schemeClr val="tx1"/>
          </a:solidFill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19" y="3535958"/>
            <a:ext cx="4542861" cy="3091982"/>
          </a:xfrm>
          <a:solidFill>
            <a:schemeClr val="tx1"/>
          </a:solidFill>
        </p:spPr>
      </p:pic>
      <p:sp>
        <p:nvSpPr>
          <p:cNvPr id="2" name="TextBox 1"/>
          <p:cNvSpPr txBox="1"/>
          <p:nvPr/>
        </p:nvSpPr>
        <p:spPr>
          <a:xfrm>
            <a:off x="831272" y="6119198"/>
            <a:ext cx="378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k=[</a:t>
            </a:r>
            <a:r>
              <a:rPr lang="en-US" dirty="0" smtClean="0"/>
              <a:t>2,12]</a:t>
            </a:r>
            <a:r>
              <a:rPr lang="en-US" dirty="0" smtClean="0"/>
              <a:t>, change point count = 3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676837" y="4840938"/>
            <a:ext cx="131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Mean-Shift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01829" y="3066935"/>
            <a:ext cx="1335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78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What can we learn?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Data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39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to Real Data</a:t>
            </a:r>
            <a:endParaRPr lang="en-US" dirty="0"/>
          </a:p>
        </p:txBody>
      </p:sp>
      <p:pic>
        <p:nvPicPr>
          <p:cNvPr id="12" name="Content Placeholder 11" descr="Python_Bridge_Amsterdam.jpg"/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" t="600" r="2113" b="600"/>
          <a:stretch/>
        </p:blipFill>
        <p:spPr>
          <a:xfrm>
            <a:off x="3714674" y="2694258"/>
            <a:ext cx="4817466" cy="3715928"/>
          </a:xfrm>
        </p:spPr>
      </p:pic>
      <p:pic>
        <p:nvPicPr>
          <p:cNvPr id="11" name="Content Placeholder 10" descr="bitcoin.png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76" b="-2376"/>
          <a:stretch>
            <a:fillRect/>
          </a:stretch>
        </p:blipFill>
        <p:spPr>
          <a:xfrm>
            <a:off x="685801" y="2154149"/>
            <a:ext cx="3925246" cy="4111802"/>
          </a:xfrm>
        </p:spPr>
      </p:pic>
    </p:spTree>
    <p:extLst>
      <p:ext uri="{BB962C8B-B14F-4D97-AF65-F5344CB8AC3E}">
        <p14:creationId xmlns:p14="http://schemas.microsoft.com/office/powerpoint/2010/main" val="1863965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Bitcoin</a:t>
            </a:r>
            <a:r>
              <a:rPr lang="en-US" dirty="0" smtClean="0"/>
              <a:t> Market Data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898591"/>
              </p:ext>
            </p:extLst>
          </p:nvPr>
        </p:nvGraphicFramePr>
        <p:xfrm>
          <a:off x="0" y="1925321"/>
          <a:ext cx="9144000" cy="4832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" name="Worksheet" r:id="rId3" imgW="8674100" imgH="5918200" progId="Excel.Sheet.8">
                  <p:embed/>
                </p:oleObj>
              </mc:Choice>
              <mc:Fallback>
                <p:oleObj name="Worksheet" r:id="rId3" imgW="8674100" imgH="591820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925321"/>
                        <a:ext cx="9144000" cy="4832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6230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Bitcoin</a:t>
            </a:r>
            <a:r>
              <a:rPr lang="en-US" dirty="0" smtClean="0"/>
              <a:t> Change Points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9219"/>
            <a:ext cx="9144000" cy="427135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068828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111" y="263266"/>
            <a:ext cx="7543800" cy="914400"/>
          </a:xfrm>
        </p:spPr>
        <p:txBody>
          <a:bodyPr/>
          <a:lstStyle/>
          <a:p>
            <a:r>
              <a:rPr lang="en-US" dirty="0" smtClean="0"/>
              <a:t>Bridge Sensor Data</a:t>
            </a:r>
            <a:endParaRPr lang="en-US" dirty="0"/>
          </a:p>
        </p:txBody>
      </p:sp>
      <p:pic>
        <p:nvPicPr>
          <p:cNvPr id="6" name="Content Placeholder 5" descr="bridgeData.png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983" b="-10983"/>
          <a:stretch/>
        </p:blipFill>
        <p:spPr>
          <a:xfrm>
            <a:off x="4461356" y="2916413"/>
            <a:ext cx="4482412" cy="3432175"/>
          </a:xfrm>
          <a:solidFill>
            <a:schemeClr val="tx1"/>
          </a:solidFill>
        </p:spPr>
      </p:pic>
      <p:pic>
        <p:nvPicPr>
          <p:cNvPr id="7" name="Content Placeholder 6" descr="bridgeData3d.png"/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5" b="-1275"/>
          <a:stretch/>
        </p:blipFill>
        <p:spPr>
          <a:xfrm>
            <a:off x="5670343" y="636763"/>
            <a:ext cx="3273425" cy="2279650"/>
          </a:xfrm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685800" y="1925321"/>
            <a:ext cx="2856565" cy="4632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Bivariate sensor data provided by a structural testing lab in Delft</a:t>
            </a:r>
          </a:p>
          <a:p>
            <a:r>
              <a:rPr lang="en-US" dirty="0" smtClean="0"/>
              <a:t>Sensors record structural properties during stress testing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797401" y="5530447"/>
            <a:ext cx="649727" cy="649727"/>
          </a:xfrm>
          <a:prstGeom prst="ellipse">
            <a:avLst/>
          </a:prstGeom>
          <a:noFill/>
          <a:ln w="12700" cmpd="sng">
            <a:solidFill>
              <a:srgbClr val="FF0000"/>
            </a:solidFill>
          </a:ln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782621" y="2798680"/>
            <a:ext cx="1014780" cy="2934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9" idx="6"/>
          </p:cNvCxnSpPr>
          <p:nvPr/>
        </p:nvCxnSpPr>
        <p:spPr>
          <a:xfrm flipH="1">
            <a:off x="7447128" y="2798680"/>
            <a:ext cx="1393255" cy="3056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348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mcurry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883" y="452612"/>
            <a:ext cx="4004234" cy="5952776"/>
          </a:xfrm>
          <a:prstGeom prst="rect">
            <a:avLst/>
          </a:prstGeom>
        </p:spPr>
      </p:pic>
      <p:pic>
        <p:nvPicPr>
          <p:cNvPr id="2" name="Picture 1" descr="tc-clow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612" y="452612"/>
            <a:ext cx="5952776" cy="5952776"/>
          </a:xfrm>
          <a:prstGeom prst="rect">
            <a:avLst/>
          </a:prstGeom>
        </p:spPr>
      </p:pic>
      <p:pic>
        <p:nvPicPr>
          <p:cNvPr id="6" name="Picture 5" descr="gra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647" y="1696101"/>
            <a:ext cx="5408706" cy="346579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4522416" y="4402887"/>
            <a:ext cx="151184" cy="151184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0" h="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nt Arrow 6"/>
          <p:cNvSpPr/>
          <p:nvPr/>
        </p:nvSpPr>
        <p:spPr>
          <a:xfrm rot="13139342" flipV="1">
            <a:off x="4242860" y="4453652"/>
            <a:ext cx="1140290" cy="1416493"/>
          </a:xfrm>
          <a:prstGeom prst="bentArrow">
            <a:avLst>
              <a:gd name="adj1" fmla="val 25000"/>
              <a:gd name="adj2" fmla="val 26816"/>
              <a:gd name="adj3" fmla="val 25000"/>
              <a:gd name="adj4" fmla="val 43750"/>
            </a:avLst>
          </a:prstGeom>
          <a:ln>
            <a:noFill/>
          </a:ln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13200" y="6095006"/>
            <a:ext cx="1564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76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6128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23 L 0.36597 0.00023 " pathEditMode="relative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 Change Points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0587"/>
            <a:ext cx="9144000" cy="446861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326089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68073" y="12329"/>
            <a:ext cx="3007855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?</a:t>
            </a:r>
            <a:endParaRPr lang="en-US" sz="49600" dirty="0"/>
          </a:p>
        </p:txBody>
      </p:sp>
    </p:spTree>
    <p:extLst>
      <p:ext uri="{BB962C8B-B14F-4D97-AF65-F5344CB8AC3E}">
        <p14:creationId xmlns:p14="http://schemas.microsoft.com/office/powerpoint/2010/main" val="1282856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647" y="1696101"/>
            <a:ext cx="5408706" cy="34657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3798789" y="3526232"/>
            <a:ext cx="89356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>
                <a:solidFill>
                  <a:srgbClr val="FF0000"/>
                </a:solidFill>
              </a:rPr>
              <a:t>{</a:t>
            </a:r>
            <a:endParaRPr lang="en-US" sz="16600" dirty="0">
              <a:solidFill>
                <a:srgbClr val="FF0000"/>
              </a:solidFill>
            </a:endParaRPr>
          </a:p>
        </p:txBody>
      </p:sp>
      <p:pic>
        <p:nvPicPr>
          <p:cNvPr id="3" name="Picture 2" descr="tc-clow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053" y="2753895"/>
            <a:ext cx="1136316" cy="1136316"/>
          </a:xfrm>
          <a:prstGeom prst="rect">
            <a:avLst/>
          </a:prstGeom>
        </p:spPr>
      </p:pic>
      <p:pic>
        <p:nvPicPr>
          <p:cNvPr id="4" name="Picture 3" descr="timcurry-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30" y="2700421"/>
            <a:ext cx="980182" cy="1457158"/>
          </a:xfrm>
          <a:prstGeom prst="rect">
            <a:avLst/>
          </a:prstGeom>
        </p:spPr>
      </p:pic>
      <p:pic>
        <p:nvPicPr>
          <p:cNvPr id="5" name="Picture 4" descr="frankenfurt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584" y="652212"/>
            <a:ext cx="1720096" cy="141304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477496" y="4402887"/>
            <a:ext cx="151184" cy="151184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0" h="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43088" y="4402887"/>
            <a:ext cx="151184" cy="151184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0" h="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86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learax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18" y="1708727"/>
            <a:ext cx="5388757" cy="3453015"/>
          </a:xfrm>
          <a:prstGeom prst="rect">
            <a:avLst/>
          </a:prstGeom>
        </p:spPr>
      </p:pic>
      <p:pic>
        <p:nvPicPr>
          <p:cNvPr id="3" name="Picture 2" descr="tc-clow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053" y="2753895"/>
            <a:ext cx="1136316" cy="1136316"/>
          </a:xfrm>
          <a:prstGeom prst="rect">
            <a:avLst/>
          </a:prstGeom>
        </p:spPr>
      </p:pic>
      <p:pic>
        <p:nvPicPr>
          <p:cNvPr id="4" name="Picture 3" descr="timcurry-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30" y="2700421"/>
            <a:ext cx="980182" cy="145715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2620818" y="1835727"/>
            <a:ext cx="0" cy="2828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449945" y="4470400"/>
            <a:ext cx="461587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flipV="1">
            <a:off x="2355273" y="2753895"/>
            <a:ext cx="4421909" cy="1136316"/>
          </a:xfrm>
          <a:prstGeom prst="bentConnector3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 flipV="1">
            <a:off x="2355273" y="2753895"/>
            <a:ext cx="4421909" cy="1136316"/>
          </a:xfrm>
          <a:prstGeom prst="bentConnector3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timcurry-devil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718" y="1107148"/>
            <a:ext cx="1476100" cy="1457158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3704272" y="4394809"/>
            <a:ext cx="151184" cy="151184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0" h="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367277" y="4394809"/>
            <a:ext cx="151184" cy="151184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0" h="0"/>
            <a:bevelB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70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7.40741E-7 L -0.08959 0.0372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9" y="185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7.40741E-7 L 0.08697 -0.0467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0" y="-233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7.40741E-7 L -0.3842 -0.1106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19" y="-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investment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00" r="-12800"/>
          <a:stretch>
            <a:fillRect/>
          </a:stretch>
        </p:blipFill>
        <p:spPr>
          <a:xfrm>
            <a:off x="2133600" y="2670831"/>
            <a:ext cx="6096000" cy="3657599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Applications</a:t>
            </a:r>
            <a:endParaRPr lang="en-US" dirty="0"/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685800" y="1939311"/>
            <a:ext cx="373380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8288" indent="0">
              <a:buNone/>
            </a:pPr>
            <a:r>
              <a:rPr lang="en-US" sz="2400" dirty="0" smtClean="0"/>
              <a:t>Economics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403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645" y="2670831"/>
            <a:ext cx="3747910" cy="3657599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Applications</a:t>
            </a:r>
            <a:endParaRPr lang="en-US" dirty="0"/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685800" y="1939311"/>
            <a:ext cx="373380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8288" indent="0">
              <a:buNone/>
            </a:pPr>
            <a:r>
              <a:rPr lang="en-US" sz="2400" dirty="0" smtClean="0"/>
              <a:t>Cyber security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266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645" y="2950907"/>
            <a:ext cx="3747910" cy="3097446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Applications</a:t>
            </a:r>
            <a:endParaRPr lang="en-US" dirty="0"/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685800" y="1939311"/>
            <a:ext cx="373380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8288" indent="0">
              <a:buNone/>
            </a:pPr>
            <a:r>
              <a:rPr lang="en-US" sz="2400" dirty="0" smtClean="0"/>
              <a:t>Sentiment in Social Media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8105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Elemental.thmx</Template>
  <TotalTime>3203</TotalTime>
  <Words>841</Words>
  <Application>Microsoft Macintosh PowerPoint</Application>
  <PresentationFormat>On-screen Show (4:3)</PresentationFormat>
  <Paragraphs>141</Paragraphs>
  <Slides>41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Elemental</vt:lpstr>
      <vt:lpstr>Worksheet</vt:lpstr>
      <vt:lpstr>Data’s  Metamorphosis</vt:lpstr>
      <vt:lpstr>Change points</vt:lpstr>
      <vt:lpstr>PowerPoint Presentation</vt:lpstr>
      <vt:lpstr>PowerPoint Presentation</vt:lpstr>
      <vt:lpstr>PowerPoint Presentation</vt:lpstr>
      <vt:lpstr>PowerPoint Presentation</vt:lpstr>
      <vt:lpstr>Other Applications</vt:lpstr>
      <vt:lpstr>Other Applications</vt:lpstr>
      <vt:lpstr>Other Applications</vt:lpstr>
      <vt:lpstr>Versus Outlier Detection</vt:lpstr>
      <vt:lpstr>Algorithms</vt:lpstr>
      <vt:lpstr>Many algorithmic methods</vt:lpstr>
      <vt:lpstr>Likelihood-Ratio Test</vt:lpstr>
      <vt:lpstr>Likelihood-Ratio Test</vt:lpstr>
      <vt:lpstr>Likelihood-Ratio Test</vt:lpstr>
      <vt:lpstr>Likelihood-Ratio Test</vt:lpstr>
      <vt:lpstr>CUSUM</vt:lpstr>
      <vt:lpstr>CUSUM</vt:lpstr>
      <vt:lpstr>CUSUM</vt:lpstr>
      <vt:lpstr>CUSUM</vt:lpstr>
      <vt:lpstr>SVM Change Detection</vt:lpstr>
      <vt:lpstr>SVM Change Detection</vt:lpstr>
      <vt:lpstr>SVM Change Detection</vt:lpstr>
      <vt:lpstr>SVM Change Detection</vt:lpstr>
      <vt:lpstr>Density Ratios</vt:lpstr>
      <vt:lpstr>Density Ratios</vt:lpstr>
      <vt:lpstr>Density Ratios</vt:lpstr>
      <vt:lpstr>Density Ratios</vt:lpstr>
      <vt:lpstr>Density Ratios</vt:lpstr>
      <vt:lpstr>Algorithm Performance</vt:lpstr>
      <vt:lpstr>Performance Comparison</vt:lpstr>
      <vt:lpstr>Change Point Type</vt:lpstr>
      <vt:lpstr>Autoregressive Models</vt:lpstr>
      <vt:lpstr>Dimensionality</vt:lpstr>
      <vt:lpstr>Real Data Applications</vt:lpstr>
      <vt:lpstr>Applications to Real Data</vt:lpstr>
      <vt:lpstr>Bitcoin Market Data</vt:lpstr>
      <vt:lpstr>Bitcoin Change Points</vt:lpstr>
      <vt:lpstr>Bridge Sensor Data</vt:lpstr>
      <vt:lpstr>Bridge Change Points</vt:lpstr>
      <vt:lpstr>PowerPoint Presentation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Data’s  Metamorphosis</dc:title>
  <dc:creator>Cody Buntain</dc:creator>
  <cp:lastModifiedBy>Cody Buntain</cp:lastModifiedBy>
  <cp:revision>68</cp:revision>
  <dcterms:created xsi:type="dcterms:W3CDTF">2014-07-21T14:53:22Z</dcterms:created>
  <dcterms:modified xsi:type="dcterms:W3CDTF">2014-07-24T13:01:47Z</dcterms:modified>
</cp:coreProperties>
</file>